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35.xml" ContentType="application/vnd.openxmlformats-officedocument.theme+xml"/>
  <Override PartName="/ppt/theme/theme8.xml" ContentType="application/vnd.openxmlformats-officedocument.theme+xml"/>
  <Override PartName="/ppt/theme/theme44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7.png" ContentType="image/png"/>
  <Override PartName="/ppt/media/image10.png" ContentType="image/png"/>
  <Override PartName="/ppt/media/image1.png" ContentType="image/png"/>
  <Override PartName="/ppt/media/image27.png" ContentType="image/png"/>
  <Override PartName="/ppt/media/image6.png" ContentType="image/png"/>
  <Override PartName="/ppt/media/image3.jpeg" ContentType="image/jpeg"/>
  <Override PartName="/ppt/media/image15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4.png" ContentType="image/png"/>
  <Override PartName="/ppt/media/image5.png" ContentType="image/png"/>
  <Override PartName="/ppt/media/image21.png" ContentType="image/png"/>
  <Override PartName="/ppt/media/image19.png" ContentType="image/png"/>
  <Override PartName="/ppt/media/image16.jpeg" ContentType="image/jpeg"/>
  <Override PartName="/ppt/media/image2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7" r:id="rId10"/>
    <p:sldMasterId id="2147483669" r:id="rId11"/>
    <p:sldMasterId id="2147483671" r:id="rId12"/>
    <p:sldMasterId id="2147483673" r:id="rId13"/>
    <p:sldMasterId id="2147483674" r:id="rId14"/>
    <p:sldMasterId id="2147483675" r:id="rId15"/>
    <p:sldMasterId id="2147483676" r:id="rId16"/>
    <p:sldMasterId id="2147483677" r:id="rId17"/>
    <p:sldMasterId id="2147483678" r:id="rId18"/>
    <p:sldMasterId id="2147483679" r:id="rId19"/>
    <p:sldMasterId id="2147483681" r:id="rId20"/>
    <p:sldMasterId id="2147483682" r:id="rId21"/>
    <p:sldMasterId id="2147483683" r:id="rId22"/>
    <p:sldMasterId id="2147483684" r:id="rId23"/>
    <p:sldMasterId id="2147483685" r:id="rId24"/>
    <p:sldMasterId id="2147483686" r:id="rId25"/>
    <p:sldMasterId id="2147483687" r:id="rId26"/>
    <p:sldMasterId id="2147483689" r:id="rId27"/>
    <p:sldMasterId id="2147483691" r:id="rId28"/>
    <p:sldMasterId id="2147483692" r:id="rId29"/>
    <p:sldMasterId id="2147483693" r:id="rId30"/>
    <p:sldMasterId id="2147483694" r:id="rId31"/>
    <p:sldMasterId id="2147483695" r:id="rId32"/>
    <p:sldMasterId id="2147483696" r:id="rId33"/>
    <p:sldMasterId id="2147483697" r:id="rId34"/>
    <p:sldMasterId id="2147483698" r:id="rId35"/>
    <p:sldMasterId id="2147483700" r:id="rId36"/>
    <p:sldMasterId id="2147483701" r:id="rId37"/>
    <p:sldMasterId id="2147483703" r:id="rId38"/>
    <p:sldMasterId id="2147483705" r:id="rId39"/>
    <p:sldMasterId id="2147483707" r:id="rId40"/>
    <p:sldMasterId id="2147483708" r:id="rId41"/>
    <p:sldMasterId id="2147483709" r:id="rId42"/>
    <p:sldMasterId id="2147483710" r:id="rId43"/>
    <p:sldMasterId id="2147483711" r:id="rId44"/>
    <p:sldMasterId id="2147483712" r:id="rId45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" Target="slides/slide1.xml"/><Relationship Id="rId47" Type="http://schemas.openxmlformats.org/officeDocument/2006/relationships/slide" Target="slides/slide2.xml"/><Relationship Id="rId48" Type="http://schemas.openxmlformats.org/officeDocument/2006/relationships/slide" Target="slides/slide3.xml"/><Relationship Id="rId49" Type="http://schemas.openxmlformats.org/officeDocument/2006/relationships/slide" Target="slides/slide4.xml"/><Relationship Id="rId50" Type="http://schemas.openxmlformats.org/officeDocument/2006/relationships/slide" Target="slides/slide5.xml"/><Relationship Id="rId51" Type="http://schemas.openxmlformats.org/officeDocument/2006/relationships/slide" Target="slides/slide6.xml"/><Relationship Id="rId52" Type="http://schemas.openxmlformats.org/officeDocument/2006/relationships/slide" Target="slides/slide7.xml"/><Relationship Id="rId53" Type="http://schemas.openxmlformats.org/officeDocument/2006/relationships/slide" Target="slides/slide8.xml"/><Relationship Id="rId54" Type="http://schemas.openxmlformats.org/officeDocument/2006/relationships/slide" Target="slides/slide9.xml"/><Relationship Id="rId55" Type="http://schemas.openxmlformats.org/officeDocument/2006/relationships/slide" Target="slides/slide10.xml"/><Relationship Id="rId56" Type="http://schemas.openxmlformats.org/officeDocument/2006/relationships/slide" Target="slides/slide11.xml"/><Relationship Id="rId57" Type="http://schemas.openxmlformats.org/officeDocument/2006/relationships/slide" Target="slides/slide12.xml"/><Relationship Id="rId58" Type="http://schemas.openxmlformats.org/officeDocument/2006/relationships/slide" Target="slides/slide13.xml"/><Relationship Id="rId59" Type="http://schemas.openxmlformats.org/officeDocument/2006/relationships/slide" Target="slides/slide14.xml"/><Relationship Id="rId60" Type="http://schemas.openxmlformats.org/officeDocument/2006/relationships/slide" Target="slides/slide15.xml"/><Relationship Id="rId61" Type="http://schemas.openxmlformats.org/officeDocument/2006/relationships/slide" Target="slides/slide16.xml"/><Relationship Id="rId62" Type="http://schemas.openxmlformats.org/officeDocument/2006/relationships/slide" Target="slides/slide17.xml"/><Relationship Id="rId63" Type="http://schemas.openxmlformats.org/officeDocument/2006/relationships/slide" Target="slides/slide18.xml"/><Relationship Id="rId64" Type="http://schemas.openxmlformats.org/officeDocument/2006/relationships/slide" Target="slides/slide19.xml"/><Relationship Id="rId65" Type="http://schemas.openxmlformats.org/officeDocument/2006/relationships/slide" Target="slides/slide20.xml"/><Relationship Id="rId66" Type="http://schemas.openxmlformats.org/officeDocument/2006/relationships/slide" Target="slides/slide21.xml"/><Relationship Id="rId67" Type="http://schemas.openxmlformats.org/officeDocument/2006/relationships/slide" Target="slides/slide22.xml"/><Relationship Id="rId68" Type="http://schemas.openxmlformats.org/officeDocument/2006/relationships/slide" Target="slides/slide23.xml"/><Relationship Id="rId6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4E9B393-26AD-4790-A5DC-36F18452C0D7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91091C-7C39-4D24-8C28-9823B68D57F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38A71E-3EAE-4B3A-9E0F-BB2AB28F8DB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C13659-EF23-4A0E-90DD-B3DEC17C33C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3E29318-1C30-4003-8464-0FA7487AF88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B2E207B-2C40-4C8B-8C56-137FBAD91FF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68B163-8FF7-4246-9F2E-63C0E50D1250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E3D17827-DEC1-410C-911A-645BC4BFFCA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A49193-278F-4EEA-86D2-F6AF9C6BBDE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3.jpeg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4.png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9.png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7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9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0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image" Target="../media/image10.png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2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BC168D-FB75-447C-A0BF-78665B954156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3E4936-A72C-45D4-9501-38998006E7D9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C35FBC-F3C8-40D2-BAB3-49D37B30F2FD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147F67-0E6B-4EFA-A3DD-43AC5ECADC14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9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38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5A7B6D-CA02-43B5-8A87-BF429AE6C926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Google Shape;110;p26"/>
          <p:cNvSpPr/>
          <p:nvPr/>
        </p:nvSpPr>
        <p:spPr>
          <a:xfrm>
            <a:off x="9327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Google Shape;111;p26"/>
          <p:cNvSpPr/>
          <p:nvPr/>
        </p:nvSpPr>
        <p:spPr>
          <a:xfrm>
            <a:off x="34365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Google Shape;112;p26"/>
          <p:cNvSpPr/>
          <p:nvPr/>
        </p:nvSpPr>
        <p:spPr>
          <a:xfrm>
            <a:off x="594000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Google Shape;113;p26"/>
          <p:cNvSpPr/>
          <p:nvPr/>
        </p:nvSpPr>
        <p:spPr>
          <a:xfrm>
            <a:off x="1073520" y="2075040"/>
            <a:ext cx="184572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Google Shape;114;p26"/>
          <p:cNvSpPr/>
          <p:nvPr/>
        </p:nvSpPr>
        <p:spPr>
          <a:xfrm>
            <a:off x="3530880" y="2075040"/>
            <a:ext cx="193860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Google Shape;115;p26"/>
          <p:cNvSpPr/>
          <p:nvPr/>
        </p:nvSpPr>
        <p:spPr>
          <a:xfrm>
            <a:off x="6081120" y="2075040"/>
            <a:ext cx="193860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uFillTx/>
                <a:latin typeface="Roboto"/>
                <a:ea typeface="Roboto"/>
              </a:rPr>
              <a:t>Поле для текста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36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5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7080" cy="345708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4440" y="1793880"/>
            <a:ext cx="7935120" cy="155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58ACCC-9A49-437A-BAFD-88B046BF41C7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0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680" cy="754920"/>
          </a:xfrm>
          <a:prstGeom prst="rect">
            <a:avLst/>
          </a:prstGeom>
          <a:noFill/>
          <a:ln w="0">
            <a:noFill/>
          </a:ln>
          <a:effectLst>
            <a:outerShdw dist="28440" dir="5400000" blurRad="142920" rotWithShape="0">
              <a:srgbClr val="000000">
                <a:alpha val="41000"/>
              </a:srgbClr>
            </a:outerShdw>
          </a:effectLst>
        </p:spPr>
      </p:pic>
      <p:pic>
        <p:nvPicPr>
          <p:cNvPr id="71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680" cy="754920"/>
          </a:xfrm>
          <a:prstGeom prst="rect">
            <a:avLst/>
          </a:prstGeom>
          <a:noFill/>
          <a:ln w="0">
            <a:noFill/>
          </a:ln>
          <a:effectLst>
            <a:outerShdw dist="28440" dir="5400000" blurRad="142920" rotWithShape="0">
              <a:srgbClr val="000000">
                <a:alpha val="41000"/>
              </a:srgbClr>
            </a:outerShdw>
          </a:effectLst>
        </p:spPr>
      </p:pic>
      <p:pic>
        <p:nvPicPr>
          <p:cNvPr id="72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680" cy="754920"/>
          </a:xfrm>
          <a:prstGeom prst="rect">
            <a:avLst/>
          </a:prstGeom>
          <a:noFill/>
          <a:ln w="0">
            <a:noFill/>
          </a:ln>
          <a:effectLst>
            <a:outerShdw dist="28440" dir="5400000" blurRad="142920" rotWithShape="0">
              <a:srgbClr val="000000">
                <a:alpha val="41000"/>
              </a:srgbClr>
            </a:outerShdw>
          </a:effectLst>
        </p:spPr>
      </p:pic>
      <p:pic>
        <p:nvPicPr>
          <p:cNvPr id="73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680" cy="754920"/>
          </a:xfrm>
          <a:prstGeom prst="rect">
            <a:avLst/>
          </a:prstGeom>
          <a:noFill/>
          <a:ln w="0">
            <a:noFill/>
          </a:ln>
          <a:effectLst>
            <a:outerShdw dist="28440" dir="5400000" blurRad="142920" rotWithShape="0">
              <a:srgbClr val="000000">
                <a:alpha val="41000"/>
              </a:srgbClr>
            </a:outerShdw>
          </a:effectLst>
        </p:spPr>
      </p:pic>
      <p:sp>
        <p:nvSpPr>
          <p:cNvPr id="74" name="Google Shape;81;p19"/>
          <p:cNvSpPr/>
          <p:nvPr/>
        </p:nvSpPr>
        <p:spPr>
          <a:xfrm>
            <a:off x="1212840" y="1944720"/>
            <a:ext cx="106272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1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Google Shape;82;p19"/>
          <p:cNvSpPr/>
          <p:nvPr/>
        </p:nvSpPr>
        <p:spPr>
          <a:xfrm>
            <a:off x="3058560" y="1944720"/>
            <a:ext cx="106272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2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Google Shape;83;p19"/>
          <p:cNvSpPr/>
          <p:nvPr/>
        </p:nvSpPr>
        <p:spPr>
          <a:xfrm>
            <a:off x="4817880" y="1944720"/>
            <a:ext cx="106272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3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Google Shape;84;p19"/>
          <p:cNvSpPr/>
          <p:nvPr/>
        </p:nvSpPr>
        <p:spPr>
          <a:xfrm>
            <a:off x="6637320" y="1944720"/>
            <a:ext cx="106272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uFillTx/>
                <a:latin typeface="Roboto"/>
                <a:ea typeface="Roboto"/>
              </a:rPr>
              <a:t>Этап 4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Google Shape;85;p19"/>
          <p:cNvSpPr/>
          <p:nvPr/>
        </p:nvSpPr>
        <p:spPr>
          <a:xfrm>
            <a:off x="982800" y="3241440"/>
            <a:ext cx="152280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en-US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en-U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Google Shape;86;p19"/>
          <p:cNvSpPr/>
          <p:nvPr/>
        </p:nvSpPr>
        <p:spPr>
          <a:xfrm>
            <a:off x="2828520" y="3241440"/>
            <a:ext cx="152280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en-US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en-U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Google Shape;87;p19"/>
          <p:cNvSpPr/>
          <p:nvPr/>
        </p:nvSpPr>
        <p:spPr>
          <a:xfrm>
            <a:off x="4587840" y="3241440"/>
            <a:ext cx="152280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en-US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en-U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Google Shape;88;p19"/>
          <p:cNvSpPr/>
          <p:nvPr/>
        </p:nvSpPr>
        <p:spPr>
          <a:xfrm>
            <a:off x="6406920" y="3241440"/>
            <a:ext cx="152280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en-US" sz="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en-U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  <p:sldLayoutId id="2147483652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83" name="Google Shape;91;p20"/>
          <p:cNvGraphicFramePr/>
          <p:nvPr/>
        </p:nvGraphicFramePr>
        <p:xfrm>
          <a:off x="655560" y="1745640"/>
          <a:ext cx="8209800" cy="149436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0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endParaRPr b="0" lang="en-US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en-US" sz="17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121400"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Гипотеза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Реализация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Настройки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Метрики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3;p21"/>
          <p:cNvSpPr/>
          <p:nvPr/>
        </p:nvSpPr>
        <p:spPr>
          <a:xfrm>
            <a:off x="556200" y="4554000"/>
            <a:ext cx="423972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добавьте ссылку на источник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51600" y="1648440"/>
            <a:ext cx="7705800" cy="15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87" name="Google Shape;98;p23"/>
          <p:cNvGraphicFramePr/>
          <p:nvPr/>
        </p:nvGraphicFramePr>
        <p:xfrm>
          <a:off x="608760" y="1593720"/>
          <a:ext cx="7959960" cy="295308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22520">
                <a:tc>
                  <a:txBody>
                    <a:bodyPr lIns="91080" rIns="91080" tIns="91080" bIns="91080" anchor="ctr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345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en-US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en-US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en-US" sz="13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4856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4856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4856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5036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DC9D02-A1F1-4006-977F-58EC48E319AC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Google Shape;101;p24"/>
          <p:cNvSpPr/>
          <p:nvPr/>
        </p:nvSpPr>
        <p:spPr>
          <a:xfrm>
            <a:off x="791640" y="103932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Google Shape;102;p24"/>
          <p:cNvSpPr/>
          <p:nvPr/>
        </p:nvSpPr>
        <p:spPr>
          <a:xfrm>
            <a:off x="791640" y="19047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Google Shape;103;p24"/>
          <p:cNvSpPr/>
          <p:nvPr/>
        </p:nvSpPr>
        <p:spPr>
          <a:xfrm>
            <a:off x="791640" y="27705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Google Shape;104;p24"/>
          <p:cNvSpPr/>
          <p:nvPr/>
        </p:nvSpPr>
        <p:spPr>
          <a:xfrm>
            <a:off x="791640" y="36363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Google Shape;105;p24"/>
          <p:cNvSpPr/>
          <p:nvPr/>
        </p:nvSpPr>
        <p:spPr>
          <a:xfrm>
            <a:off x="5533920" y="1409040"/>
            <a:ext cx="2468520" cy="24685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Google Shape;147;p37"/>
          <p:cNvSpPr/>
          <p:nvPr/>
        </p:nvSpPr>
        <p:spPr>
          <a:xfrm>
            <a:off x="606240" y="1441080"/>
            <a:ext cx="7938360" cy="3564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Google Shape;153;p39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Google Shape;156;p40"/>
          <p:cNvSpPr/>
          <p:nvPr/>
        </p:nvSpPr>
        <p:spPr>
          <a:xfrm>
            <a:off x="362160" y="1365120"/>
            <a:ext cx="4748400" cy="3564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Google Shape;49;p12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0400" y="17820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7B5AC2-0E35-435A-A8A5-C45C7E00CA7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0400" y="25452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Num" idx="10"/>
          </p:nvPr>
        </p:nvSpPr>
        <p:spPr>
          <a:xfrm>
            <a:off x="6583680" y="4783320"/>
            <a:ext cx="2102760" cy="15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8E79F4-7264-4CD4-A22B-EE1581F013A6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807186-6CCE-44EB-8025-8D73A165F4A4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22;p28"/>
          <p:cNvSpPr/>
          <p:nvPr/>
        </p:nvSpPr>
        <p:spPr>
          <a:xfrm>
            <a:off x="549720" y="1802160"/>
            <a:ext cx="7635960" cy="30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400" strike="noStrike" u="none">
                <a:solidFill>
                  <a:srgbClr val="9857f3"/>
                </a:solidFill>
                <a:uFillTx/>
                <a:latin typeface="Roboto"/>
                <a:ea typeface="Roboto"/>
              </a:rPr>
              <a:t>Определение</a:t>
            </a:r>
            <a:r>
              <a:rPr b="0" lang="ru" sz="24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Google Shape;173;p46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Google Shape;178;p47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3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0400" y="1995120"/>
            <a:ext cx="7935120" cy="73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FA4976-DE2D-4D67-BC95-095F52C47291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3A2360-5FE4-4090-AEE3-E9CAE392A23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3" name="Google Shape;128;p30"/>
          <p:cNvSpPr/>
          <p:nvPr/>
        </p:nvSpPr>
        <p:spPr>
          <a:xfrm>
            <a:off x="630720" y="1572840"/>
            <a:ext cx="3906000" cy="16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Главная мысль </a:t>
            </a:r>
            <a:endParaRPr b="0" lang="en-US" sz="3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слайда, тезис, определение</a:t>
            </a:r>
            <a:endParaRPr b="0" lang="en-US" sz="3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Google Shape;129;p30"/>
          <p:cNvSpPr/>
          <p:nvPr/>
        </p:nvSpPr>
        <p:spPr>
          <a:xfrm>
            <a:off x="5581080" y="867960"/>
            <a:ext cx="2867760" cy="31183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Google Shape;53;p1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2FF723-7520-4DD0-A980-7BF3BE15E692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36;p34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B18C99-085B-4731-90AD-C1F309BE82C6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Num" idx="1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5A0F3F-E291-4E1E-BF10-10AF0BEA071C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Google Shape;58;p1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Google Shape;62;p15"/>
          <p:cNvSpPr/>
          <p:nvPr/>
        </p:nvSpPr>
        <p:spPr>
          <a:xfrm>
            <a:off x="362160" y="1384200"/>
            <a:ext cx="4748400" cy="3393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ED1818-432F-4AC7-B5C0-DA8B73590DD8}" type="slidenum">
              <a:rPr b="0" lang="ru" sz="10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3"/>
    <p:sldLayoutId id="2147483665" r:id="rId4"/>
    <p:sldLayoutId id="2147483666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zenodo.org/records/7923702" TargetMode="Externa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84;p48" descr=""/>
          <p:cNvPicPr/>
          <p:nvPr/>
        </p:nvPicPr>
        <p:blipFill>
          <a:blip r:embed="rId1"/>
          <a:srcRect l="18595" t="0" r="18589" b="0"/>
          <a:stretch/>
        </p:blipFill>
        <p:spPr>
          <a:xfrm>
            <a:off x="-75960" y="-3216960"/>
            <a:ext cx="9408240" cy="8360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Google Shape;185;p48"/>
          <p:cNvSpPr/>
          <p:nvPr/>
        </p:nvSpPr>
        <p:spPr>
          <a:xfrm>
            <a:off x="433080" y="224640"/>
            <a:ext cx="7584120" cy="261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Сравнение производительности кластера Citus на базе Patoni и ArenadataDB на большом объеме данных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6" name="Google Shape;186;p48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880" cy="28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Google Shape;187;p48"/>
          <p:cNvSpPr/>
          <p:nvPr/>
        </p:nvSpPr>
        <p:spPr>
          <a:xfrm>
            <a:off x="629640" y="4138200"/>
            <a:ext cx="2920320" cy="42624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Arial"/>
              </a:rPr>
              <a:t>PostgreSQL. Advanced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Google Shape;188;p48"/>
          <p:cNvSpPr/>
          <p:nvPr/>
        </p:nvSpPr>
        <p:spPr>
          <a:xfrm>
            <a:off x="885960" y="4127400"/>
            <a:ext cx="2407320" cy="4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9" name="Google Shape;189;p48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8000" cy="1668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15000" y="310320"/>
            <a:ext cx="8219880" cy="4133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789920" y="175680"/>
            <a:ext cx="5071680" cy="4840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845360" y="159120"/>
            <a:ext cx="5108760" cy="490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0400" y="77400"/>
            <a:ext cx="8520120" cy="47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 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OLAP запросы использованные для сравнительного тестирования</a:t>
            </a:r>
            <a:br>
              <a:rPr sz="1800"/>
            </a:br>
            <a:br>
              <a:rPr sz="18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1) Общее кол-во полетов:</a:t>
            </a:r>
            <a:br>
              <a:rPr sz="1200"/>
            </a:br>
            <a:r>
              <a:rPr b="1" i="1" lang="en-US" sz="1200" strike="noStrike" u="none">
                <a:solidFill>
                  <a:srgbClr val="2a6099"/>
                </a:solidFill>
                <a:uFillTx/>
                <a:latin typeface="Arial"/>
              </a:rPr>
              <a:t>SELECT COUNT(*) FROM opensky;</a:t>
            </a:r>
            <a:br>
              <a:rPr sz="12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2) Кол-во полетов "callsign IN ('UUEE', 'UUDD', 'UUWW')":</a:t>
            </a:r>
            <a:br>
              <a:rPr sz="1200"/>
            </a:br>
            <a:r>
              <a:rPr b="1" i="1" lang="en-US" sz="1200" strike="noStrike" u="none">
                <a:solidFill>
                  <a:srgbClr val="2a6099"/>
                </a:solidFill>
                <a:uFillTx/>
                <a:latin typeface="Arial"/>
              </a:rPr>
              <a:t>SELECT COUNT(*) FROM opensky WHERE callsign IN ('UUEE', 'UUDD', 'UUWW');</a:t>
            </a:r>
            <a:br>
              <a:rPr sz="12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3) ТОП 10 аэропортов с максимальным кол-вом полетов:</a:t>
            </a:r>
            <a:br>
              <a:rPr sz="1200"/>
            </a:br>
            <a:r>
              <a:rPr b="1" i="1" lang="en-US" sz="1200" strike="noStrike" u="none">
                <a:solidFill>
                  <a:srgbClr val="2a6099"/>
                </a:solidFill>
                <a:uFillTx/>
                <a:latin typeface="Arial"/>
              </a:rPr>
              <a:t>SELECT origin, COUNT(*) FROM opensky WHERE origin != '' GROUP BY origin ORDER BY count(*) DESC limit 10;</a:t>
            </a:r>
            <a:br>
              <a:rPr sz="12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4) ТОП 10 аэропортов с максимальным кол-вом полетов и с расчетом суммарного полетного расстояния:</a:t>
            </a:r>
            <a:br>
              <a:rPr sz="1200"/>
            </a:br>
            <a:r>
              <a:rPr b="1" i="1" lang="en-US" sz="1200" strike="noStrike" u="none">
                <a:solidFill>
                  <a:srgbClr val="2a6099"/>
                </a:solidFill>
                <a:uFillTx/>
                <a:latin typeface="Arial"/>
              </a:rPr>
              <a:t>SELECT origin, count(*), round(avg(ST_Distance(ST_MakePoint(longitude_1, latitude_1)::geography, ST_MakePoint(longitude_2, latitude_2)::geography))) AS distance FROM opensky WHERE origin != '' GROUP BY origin ORDER BY count(*) DESC LIMIT 10;</a:t>
            </a:r>
            <a:br>
              <a:rPr sz="12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5) ТОП 10 аэропортов с максимальным кол-вом полетов и с расчетом суммарного полетного расстояния за 2019-09-01:</a:t>
            </a:r>
            <a:br>
              <a:rPr sz="1200"/>
            </a:br>
            <a:r>
              <a:rPr b="1" i="1" lang="en-US" sz="1200" strike="noStrike" u="none">
                <a:solidFill>
                  <a:srgbClr val="2a6099"/>
                </a:solidFill>
                <a:uFillTx/>
                <a:latin typeface="Arial"/>
              </a:rPr>
              <a:t>SELECT origin, count(*), round(avg(ST_Distance(ST_MakePoint(longitude_1, latitude_1)::geography, ST_MakePoint(longitude_2, latitude_2)::geography))) AS distance FROM opensky WHERE firstseen &gt;= '2019-09-01' AND firstseen &lt; '2019-09-02' and origin != '' GROUP BY origin ORDER BY count(*) DESC LIMIT 10;</a:t>
            </a:r>
            <a:br>
              <a:rPr sz="12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6) Суммарное растояние за все время наблюдения:</a:t>
            </a:r>
            <a:br>
              <a:rPr sz="1200"/>
            </a:br>
            <a:r>
              <a:rPr b="1" i="1" lang="en-US" sz="1200" strike="noStrike" u="none">
                <a:solidFill>
                  <a:srgbClr val="2a6099"/>
                </a:solidFill>
                <a:uFillTx/>
                <a:latin typeface="Arial"/>
              </a:rPr>
              <a:t>SELECT sum(ST_Distance(ST_MakePoint(longitude_1, latitude_1)::geography, ST_MakePoint(longitude_2, latitude_2)::geography))/1000 AS distance FROM opensky ;</a:t>
            </a:r>
            <a:br>
              <a:rPr sz="1200"/>
            </a:b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576000" y="253080"/>
            <a:ext cx="8080200" cy="4565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421200" y="171720"/>
            <a:ext cx="8277840" cy="478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220680" y="151920"/>
            <a:ext cx="8495280" cy="4840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333360" y="278280"/>
            <a:ext cx="8151480" cy="448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94760" y="421560"/>
            <a:ext cx="8658360" cy="464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"/>
          <p:cNvSpPr txBox="1"/>
          <p:nvPr/>
        </p:nvSpPr>
        <p:spPr>
          <a:xfrm>
            <a:off x="433800" y="74880"/>
            <a:ext cx="78825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ArenadataDB Monitoring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9680" y="231120"/>
            <a:ext cx="8520120" cy="466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2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Выводы (по результатам тестирования):</a:t>
            </a:r>
            <a:br>
              <a:rPr sz="1400"/>
            </a:b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ArenadataDB (Greenplum)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представляет собой массив отдельных баз данных PostgreSQL, работающих вместе для представления единого образа базы данных.</a:t>
            </a:r>
            <a:br>
              <a:rPr sz="1400"/>
            </a:b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Citus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преобразует отдельные экземпляры PostgreSQL в распределенный кластер, который будет размещать части табличных данных (шарды), где данные распределены по ключу шардирования.</a:t>
            </a:r>
            <a:br>
              <a:rPr sz="1400"/>
            </a:br>
            <a:br>
              <a:rPr sz="1400"/>
            </a:b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Оба решения разработаны с учетом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горизонтального масштабирования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, позволяя распределять данные и запросы по множеству узлов</a:t>
            </a:r>
            <a:br>
              <a:rPr sz="1400"/>
            </a:b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Скорость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выполнения простых OLAP запросов примерно одинакова у обоих решений, но сложные OLAP запросы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ArenadataDB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выполняет значительно быстрее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Загрузка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данных в 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ArenadataDB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происходит значительно быстрее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При тестовых OLAP запросах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ArenadataDB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значительно 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меньше нагружает CPU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на воркер нодах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Оба решения позволяют использовать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колоночный тип хранилища с сжатием данных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Оба решения имеют 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удобные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 инструменты для контроля состояния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44120" y="1415520"/>
            <a:ext cx="7935120" cy="141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Меня хорошо видно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&amp; слышно?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1" name="Google Shape;195;p49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400" cy="54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Google Shape;196;p49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760" cy="536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 txBox="1"/>
          <p:nvPr/>
        </p:nvSpPr>
        <p:spPr>
          <a:xfrm>
            <a:off x="320040" y="636120"/>
            <a:ext cx="8520120" cy="385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2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Выводы (по внутреннему устройству):</a:t>
            </a:r>
            <a:br>
              <a:rPr sz="1400"/>
            </a:b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Citus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для управления распределенными транзакциями использует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протокол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двухфазной фиксации (2PC)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, он необходим чтобы гарантировать,что транзакция будет зафиксирована либо на всех узлах, либо не зафиксирована нигде. </a:t>
            </a:r>
            <a:br>
              <a:rPr sz="1400"/>
            </a:b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Тем не менее, в Citus ранее подготовленные транзакции на отдельных узлах применяются в разное время. </a:t>
            </a:r>
            <a:br>
              <a:rPr sz="1400"/>
            </a:b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Поэтому последующая транзакция сможет прочитать данные, которые были применены на одном узле, но еще не были применены на другом.</a:t>
            </a:r>
            <a:br>
              <a:rPr sz="1400"/>
            </a:b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Фактически, это нарушает принцип атомарности, позволяя увидеть часть данных о зафиксированной транзакции.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В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ArenadataDB(Greenplum)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это невозможно благодаря работе со снапсшотами.</a:t>
            </a: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Ядро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Greenplum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отслеживает информацию об активных распределенных транзакциях, храня идентификатор распределенной транзакции в общей памяти процесса каждого бэкенда, аналогично стандартным локальным идентификаторам транзакций PostgreSQL.</a:t>
            </a:r>
            <a:br>
              <a:rPr sz="1400"/>
            </a:b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Координатор запросов отвечает за генерацию и назначение значения идентификатор распределенной транзакции.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4080" y="117360"/>
            <a:ext cx="8520120" cy="363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US" sz="2400" strike="noStrike" u="none">
                <a:solidFill>
                  <a:srgbClr val="000000"/>
                </a:solidFill>
                <a:uFillTx/>
                <a:latin typeface="Arial"/>
              </a:rPr>
              <a:t>Выводы:</a:t>
            </a:r>
            <a:br>
              <a:rPr sz="1400"/>
            </a:br>
            <a:br>
              <a:rPr sz="1400"/>
            </a:b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Таким образом, хотя установка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Citus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расширяет возможности PostgreSQL, она не делает его эквивалентом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Greenplum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,</a:t>
            </a:r>
            <a:br>
              <a:rPr sz="1400"/>
            </a:b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поскольку оба решения имеют разные архитектурные подходы и оптимизированы для различных типов рабочих нагрузок.</a:t>
            </a:r>
            <a:br>
              <a:rPr sz="1400"/>
            </a:b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Citus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может повысить производительность PostgreSQL в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распределенных OLTP-нагрузках.</a:t>
            </a:r>
            <a:br>
              <a:rPr sz="1400"/>
            </a:br>
            <a:br>
              <a:rPr sz="1400"/>
            </a:b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Greenplum 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имеет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специфические функции аналитической обработки больших данных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, включая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поддержку сложных аналитических запросов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,</a:t>
            </a:r>
            <a:br>
              <a:rPr sz="1400"/>
            </a:b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а также </a:t>
            </a: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интеграцию с различными инструментами анализа и ETL/ELT-процессов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259;p56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Google Shape;260;p56"/>
          <p:cNvSpPr/>
          <p:nvPr/>
        </p:nvSpPr>
        <p:spPr>
          <a:xfrm>
            <a:off x="387000" y="1844640"/>
            <a:ext cx="7584120" cy="73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Вопросы и рекомендации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Google Shape;261;p56"/>
          <p:cNvSpPr/>
          <p:nvPr/>
        </p:nvSpPr>
        <p:spPr>
          <a:xfrm>
            <a:off x="1214640" y="3061800"/>
            <a:ext cx="192708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uFillTx/>
                <a:latin typeface="Roboto"/>
                <a:ea typeface="Roboto"/>
              </a:rPr>
              <a:t>если есть вопросы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Google Shape;262;p56"/>
          <p:cNvSpPr/>
          <p:nvPr/>
        </p:nvSpPr>
        <p:spPr>
          <a:xfrm>
            <a:off x="4934880" y="3061800"/>
            <a:ext cx="214560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uFillTx/>
                <a:latin typeface="Roboto"/>
                <a:ea typeface="Roboto"/>
              </a:rPr>
              <a:t>если вопросов нет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Google Shape;263;p56"/>
          <p:cNvSpPr/>
          <p:nvPr/>
        </p:nvSpPr>
        <p:spPr>
          <a:xfrm>
            <a:off x="722880" y="2846520"/>
            <a:ext cx="49140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+</a:t>
            </a:r>
            <a:endParaRPr b="0" lang="en-US" sz="4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Google Shape;264;p56"/>
          <p:cNvSpPr/>
          <p:nvPr/>
        </p:nvSpPr>
        <p:spPr>
          <a:xfrm>
            <a:off x="4443480" y="2846520"/>
            <a:ext cx="49140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– </a:t>
            </a:r>
            <a:endParaRPr b="0" lang="en-US" sz="4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272;p57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680" cy="195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lt1"/>
                </a:solidFill>
                <a:uFillTx/>
                <a:latin typeface="Roboto"/>
                <a:ea typeface="Roboto"/>
              </a:rPr>
              <a:t>Спасибо за внимание!</a:t>
            </a:r>
            <a:endParaRPr b="0" lang="en-US" sz="5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7" name="Google Shape;274;p57" descr=""/>
          <p:cNvPicPr/>
          <p:nvPr/>
        </p:nvPicPr>
        <p:blipFill>
          <a:blip r:embed="rId2"/>
          <a:stretch/>
        </p:blipFill>
        <p:spPr>
          <a:xfrm>
            <a:off x="7328160" y="1616760"/>
            <a:ext cx="595800" cy="595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20120" cy="184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Защита проекта</a:t>
            </a:r>
            <a:br>
              <a:rPr sz="3000"/>
            </a:b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Тема:</a:t>
            </a:r>
            <a:r>
              <a:rPr b="1" i="1" lang="ru" sz="26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 </a:t>
            </a:r>
            <a:r>
              <a:rPr b="0" lang="ru" sz="2600" strike="noStrike" u="none">
                <a:solidFill>
                  <a:srgbClr val="2a6099"/>
                </a:solidFill>
                <a:uFillTx/>
                <a:latin typeface="Roboto"/>
                <a:ea typeface="Roboto"/>
              </a:rPr>
              <a:t>Сравнение производительности кластера </a:t>
            </a:r>
            <a:r>
              <a:rPr b="1" lang="ru" sz="2600" strike="noStrike" u="none">
                <a:solidFill>
                  <a:srgbClr val="2a6099"/>
                </a:solidFill>
                <a:uFillTx/>
                <a:latin typeface="Roboto"/>
                <a:ea typeface="Roboto"/>
              </a:rPr>
              <a:t>Citus на базе Patoni</a:t>
            </a:r>
            <a:r>
              <a:rPr b="0" lang="ru" sz="2600" strike="noStrike" u="none">
                <a:solidFill>
                  <a:srgbClr val="2a6099"/>
                </a:solidFill>
                <a:uFillTx/>
                <a:latin typeface="Roboto"/>
                <a:ea typeface="Roboto"/>
              </a:rPr>
              <a:t> и </a:t>
            </a:r>
            <a:r>
              <a:rPr b="1" lang="ru" sz="2600" strike="noStrike" u="none">
                <a:solidFill>
                  <a:srgbClr val="2a6099"/>
                </a:solidFill>
                <a:uFillTx/>
                <a:latin typeface="Roboto"/>
                <a:ea typeface="Roboto"/>
              </a:rPr>
              <a:t>ArenadataDB</a:t>
            </a:r>
            <a:r>
              <a:rPr b="0" lang="ru" sz="2600" strike="noStrike" u="none">
                <a:solidFill>
                  <a:srgbClr val="2a6099"/>
                </a:solidFill>
                <a:uFillTx/>
                <a:latin typeface="Roboto"/>
                <a:ea typeface="Roboto"/>
              </a:rPr>
              <a:t> на большом объеме данных</a:t>
            </a:r>
            <a:br>
              <a:rPr sz="3200"/>
            </a:br>
            <a:br>
              <a:rPr sz="3200"/>
            </a:br>
            <a:br>
              <a:rPr sz="3200"/>
            </a:b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Google Shape;202;p50"/>
          <p:cNvSpPr/>
          <p:nvPr/>
        </p:nvSpPr>
        <p:spPr>
          <a:xfrm>
            <a:off x="786600" y="2412720"/>
            <a:ext cx="2023200" cy="20300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Google Shape;203;p50"/>
          <p:cNvSpPr/>
          <p:nvPr/>
        </p:nvSpPr>
        <p:spPr>
          <a:xfrm>
            <a:off x="3899520" y="2336400"/>
            <a:ext cx="3701520" cy="3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trike="noStrike" u="none">
                <a:solidFill>
                  <a:srgbClr val="3f299a"/>
                </a:solidFill>
                <a:uFillTx/>
                <a:latin typeface="Roboto"/>
                <a:ea typeface="Roboto"/>
              </a:rPr>
              <a:t>Воронов Алексей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Google Shape;204;p50"/>
          <p:cNvSpPr/>
          <p:nvPr/>
        </p:nvSpPr>
        <p:spPr>
          <a:xfrm>
            <a:off x="3899520" y="2893320"/>
            <a:ext cx="3192840" cy="4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trike="noStrike" u="none">
                <a:solidFill>
                  <a:srgbClr val="000000"/>
                </a:solidFill>
                <a:uFillTx/>
                <a:latin typeface="Roboto Medium"/>
                <a:ea typeface="Roboto Medium"/>
              </a:rPr>
              <a:t>DevOps инженер ООО «РТК ИТ»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20120" cy="66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План защиты</a:t>
            </a:r>
            <a:endParaRPr b="0" lang="en-US" sz="3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Google Shape;210;p51"/>
          <p:cNvSpPr/>
          <p:nvPr/>
        </p:nvSpPr>
        <p:spPr>
          <a:xfrm>
            <a:off x="1137960" y="149148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Цель и задачи проекта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Google Shape;211;p51"/>
          <p:cNvSpPr/>
          <p:nvPr/>
        </p:nvSpPr>
        <p:spPr>
          <a:xfrm>
            <a:off x="1137960" y="207144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Google Shape;212;p51"/>
          <p:cNvSpPr/>
          <p:nvPr/>
        </p:nvSpPr>
        <p:spPr>
          <a:xfrm>
            <a:off x="1137960" y="265176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Что получилось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Google Shape;213;p51"/>
          <p:cNvSpPr/>
          <p:nvPr/>
        </p:nvSpPr>
        <p:spPr>
          <a:xfrm>
            <a:off x="1137960" y="324612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Выводы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52" name="Google Shape;214;p51"/>
          <p:cNvCxnSpPr>
            <a:stCxn id="148" idx="1"/>
            <a:endCxn id="149" idx="1"/>
          </p:cNvCxnSpPr>
          <p:nvPr/>
        </p:nvCxnSpPr>
        <p:spPr>
          <a:xfrm rot="10800000">
            <a:off x="1137960" y="1679040"/>
            <a:ext cx="360" cy="580320"/>
          </a:xfrm>
          <a:prstGeom prst="bentConnector3">
            <a:avLst>
              <a:gd name="adj1" fmla="val -66100000"/>
            </a:avLst>
          </a:prstGeom>
          <a:ln w="9360">
            <a:solidFill>
              <a:srgbClr val="3f299a"/>
            </a:solidFill>
            <a:prstDash val="dash"/>
            <a:round/>
          </a:ln>
        </p:spPr>
      </p:cxnSp>
      <p:cxnSp>
        <p:nvCxnSpPr>
          <p:cNvPr id="153" name="Google Shape;215;p51"/>
          <p:cNvCxnSpPr>
            <a:stCxn id="149" idx="1"/>
            <a:endCxn id="150" idx="1"/>
          </p:cNvCxnSpPr>
          <p:nvPr/>
        </p:nvCxnSpPr>
        <p:spPr>
          <a:xfrm rot="10800000">
            <a:off x="1137960" y="2259360"/>
            <a:ext cx="360" cy="580680"/>
          </a:xfrm>
          <a:prstGeom prst="bentConnector3">
            <a:avLst>
              <a:gd name="adj1" fmla="val -66100000"/>
            </a:avLst>
          </a:prstGeom>
          <a:ln w="9360">
            <a:solidFill>
              <a:srgbClr val="3f299a"/>
            </a:solidFill>
            <a:prstDash val="dash"/>
            <a:round/>
          </a:ln>
        </p:spPr>
      </p:cxnSp>
      <p:cxnSp>
        <p:nvCxnSpPr>
          <p:cNvPr id="154" name="Google Shape;216;p51"/>
          <p:cNvCxnSpPr>
            <a:stCxn id="150" idx="1"/>
            <a:endCxn id="151" idx="1"/>
          </p:cNvCxnSpPr>
          <p:nvPr/>
        </p:nvCxnSpPr>
        <p:spPr>
          <a:xfrm rot="10800000">
            <a:off x="1137960" y="2839320"/>
            <a:ext cx="360" cy="594720"/>
          </a:xfrm>
          <a:prstGeom prst="bentConnector3">
            <a:avLst>
              <a:gd name="adj1" fmla="val -66100000"/>
            </a:avLst>
          </a:prstGeom>
          <a:ln w="9360">
            <a:solidFill>
              <a:srgbClr val="3f299a"/>
            </a:solidFill>
            <a:prstDash val="dash"/>
            <a:round/>
          </a:ln>
        </p:spPr>
      </p:cxnSp>
      <p:cxnSp>
        <p:nvCxnSpPr>
          <p:cNvPr id="155" name="Google Shape;217;p51"/>
          <p:cNvCxnSpPr>
            <a:stCxn id="151" idx="1"/>
            <a:endCxn id="156" idx="1"/>
          </p:cNvCxnSpPr>
          <p:nvPr/>
        </p:nvCxnSpPr>
        <p:spPr>
          <a:xfrm rot="10800000">
            <a:off x="1137960" y="3433680"/>
            <a:ext cx="360" cy="527040"/>
          </a:xfrm>
          <a:prstGeom prst="bentConnector3">
            <a:avLst>
              <a:gd name="adj1" fmla="val -66100000"/>
            </a:avLst>
          </a:prstGeom>
          <a:ln w="9360">
            <a:solidFill>
              <a:srgbClr val="3f299a"/>
            </a:solidFill>
            <a:prstDash val="dash"/>
            <a:round/>
          </a:ln>
        </p:spPr>
      </p:cxnSp>
      <p:sp>
        <p:nvSpPr>
          <p:cNvPr id="156" name="Google Shape;218;p51"/>
          <p:cNvSpPr/>
          <p:nvPr/>
        </p:nvSpPr>
        <p:spPr>
          <a:xfrm>
            <a:off x="1137960" y="377280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Вопросы и рекомендации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223;p52"/>
          <p:cNvSpPr/>
          <p:nvPr/>
        </p:nvSpPr>
        <p:spPr>
          <a:xfrm>
            <a:off x="560520" y="324720"/>
            <a:ext cx="8520120" cy="13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trike="noStrike" u="none">
                <a:solidFill>
                  <a:srgbClr val="000000"/>
                </a:solidFill>
                <a:uFillTx/>
                <a:latin typeface="Roboto"/>
                <a:ea typeface="Roboto"/>
              </a:rPr>
              <a:t>Цель и задачи проекта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58" name="Google Shape;224;p52"/>
          <p:cNvGraphicFramePr/>
          <p:nvPr/>
        </p:nvGraphicFramePr>
        <p:xfrm>
          <a:off x="952560" y="2382120"/>
          <a:ext cx="7238160" cy="23036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Установить кластер Citus и кластер ArenadataDB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Установить базовый мониторинг кластеров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Загрузить датасет для тестирования OLAP запросов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Выполнить тестовые OLAP запросы и сравнить результаты тестов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uFillTx/>
                          <a:latin typeface="Roboto"/>
                          <a:ea typeface="Roboto"/>
                        </a:rPr>
                        <a:t>Сделать результирующие выводы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9" name="Google Shape;225;p52"/>
          <p:cNvSpPr/>
          <p:nvPr/>
        </p:nvSpPr>
        <p:spPr>
          <a:xfrm>
            <a:off x="1548360" y="1386360"/>
            <a:ext cx="5887080" cy="6616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" sz="1500" strike="noStrike" u="none">
                <a:solidFill>
                  <a:schemeClr val="dk1"/>
                </a:solidFill>
                <a:uFillTx/>
                <a:latin typeface="Roboto Medium"/>
                <a:ea typeface="Roboto Medium"/>
              </a:rPr>
              <a:t>Цель проекта</a:t>
            </a:r>
            <a:r>
              <a:rPr b="0" lang="ru" sz="1500" strike="noStrike" u="none">
                <a:solidFill>
                  <a:schemeClr val="dk1"/>
                </a:solidFill>
                <a:uFillTx/>
                <a:latin typeface="Roboto Medium"/>
                <a:ea typeface="Roboto Medium"/>
              </a:rPr>
              <a:t>: сравнить производительность аналитических запросов кластеров "</a:t>
            </a:r>
            <a:r>
              <a:rPr b="1" lang="ru" sz="1500" strike="noStrike" u="none">
                <a:solidFill>
                  <a:schemeClr val="dk1"/>
                </a:solidFill>
                <a:uFillTx/>
                <a:latin typeface="Roboto Medium"/>
                <a:ea typeface="Roboto Medium"/>
              </a:rPr>
              <a:t>Citus на базе Patoni</a:t>
            </a:r>
            <a:r>
              <a:rPr b="0" lang="ru" sz="1500" strike="noStrike" u="none">
                <a:solidFill>
                  <a:schemeClr val="dk1"/>
                </a:solidFill>
                <a:uFillTx/>
                <a:latin typeface="Roboto Medium"/>
                <a:ea typeface="Roboto Medium"/>
              </a:rPr>
              <a:t>" и "</a:t>
            </a:r>
            <a:r>
              <a:rPr b="1" lang="ru" sz="1500" strike="noStrike" u="none">
                <a:solidFill>
                  <a:schemeClr val="dk1"/>
                </a:solidFill>
                <a:uFillTx/>
                <a:latin typeface="Roboto Medium"/>
                <a:ea typeface="Roboto Medium"/>
              </a:rPr>
              <a:t>ArenadataDB</a:t>
            </a:r>
            <a:r>
              <a:rPr b="0" lang="ru" sz="1500" strike="noStrike" u="none">
                <a:solidFill>
                  <a:schemeClr val="dk1"/>
                </a:solidFill>
                <a:uFillTx/>
                <a:latin typeface="Roboto Medium"/>
                <a:ea typeface="Roboto Medium"/>
              </a:rPr>
              <a:t>"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61" name="Google Shape;237;p53"/>
          <p:cNvGraphicFramePr/>
          <p:nvPr/>
        </p:nvGraphicFramePr>
        <p:xfrm>
          <a:off x="952560" y="1897920"/>
          <a:ext cx="7238160" cy="277848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</a:rPr>
                        <a:t>Citus + Patroni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Roboto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</a:rPr>
                        <a:t>ADCM + ArenadataDB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Roboto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</a:rPr>
                        <a:t>Prometheus + etc.exporters + Grafana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Roboto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</a:rPr>
                        <a:t>В качестве платформы виртуализации использовалась VMware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Roboto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uFillTx/>
                          <a:latin typeface="Roboto"/>
                        </a:rPr>
                        <a:t>Ansible для ad-hook операций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Roboto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75800" y="569880"/>
            <a:ext cx="7383600" cy="40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Конфигурация нод:</a:t>
            </a:r>
            <a:br>
              <a:rPr sz="12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Версия ОS: Ubuntu 22.04</a:t>
            </a: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CPU/8, Mem/16GB, SSD/30GB</a:t>
            </a:r>
            <a:br>
              <a:rPr sz="1200"/>
            </a:br>
            <a:br>
              <a:rPr sz="1200"/>
            </a:br>
            <a:br>
              <a:rPr sz="1200"/>
            </a:b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Распределение нод:</a:t>
            </a:r>
            <a:br>
              <a:rPr sz="12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3 для мастер нод</a:t>
            </a: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6 для воркер нод</a:t>
            </a:r>
            <a:br>
              <a:rPr sz="1200"/>
            </a:br>
            <a:br>
              <a:rPr sz="1800"/>
            </a:b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Oграничения:</a:t>
            </a:r>
            <a:br>
              <a:rPr sz="12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используется виртуализация vmware</a:t>
            </a: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под капотом один SSD диск на все ВМ</a:t>
            </a:r>
            <a:br>
              <a:rPr sz="1200"/>
            </a:br>
            <a:br>
              <a:rPr sz="1200"/>
            </a:b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Датасет для тестирования:</a:t>
            </a:r>
            <a:br>
              <a:rPr sz="1200"/>
            </a:b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  <a:hlinkClick r:id="rId1"/>
              </a:rPr>
              <a:t>https://zenodo.org/records/7923702</a:t>
            </a:r>
            <a:br>
              <a:rPr sz="1200"/>
            </a:br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( открытые данные авиаперелетов с 2019 по 2022 год )</a:t>
            </a:r>
            <a:br>
              <a:rPr sz="1200"/>
            </a:b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2363040" y="226440"/>
            <a:ext cx="4695840" cy="4552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933560" y="288360"/>
            <a:ext cx="479340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Статус кластера Citus после установки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859320" y="1620000"/>
            <a:ext cx="7333920" cy="3047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Application>LibreOffice/24.8.4.2$Linux_X86_64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2025-03-11T23:17:56Z</dcterms:modified>
  <cp:revision>12</cp:revision>
  <dc:subject/>
  <dc:title/>
</cp:coreProperties>
</file>